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handoutMasterIdLst>
    <p:handoutMasterId r:id="rId49"/>
  </p:handoutMasterIdLst>
  <p:sldIdLst>
    <p:sldId id="303" r:id="rId2"/>
    <p:sldId id="579" r:id="rId3"/>
    <p:sldId id="264" r:id="rId4"/>
    <p:sldId id="551" r:id="rId5"/>
    <p:sldId id="569" r:id="rId6"/>
    <p:sldId id="421" r:id="rId7"/>
    <p:sldId id="454" r:id="rId8"/>
    <p:sldId id="580" r:id="rId9"/>
    <p:sldId id="584" r:id="rId10"/>
    <p:sldId id="455" r:id="rId11"/>
    <p:sldId id="456" r:id="rId12"/>
    <p:sldId id="583" r:id="rId13"/>
    <p:sldId id="414" r:id="rId14"/>
    <p:sldId id="552" r:id="rId15"/>
    <p:sldId id="262" r:id="rId16"/>
    <p:sldId id="263" r:id="rId17"/>
    <p:sldId id="516" r:id="rId18"/>
    <p:sldId id="265" r:id="rId19"/>
    <p:sldId id="558" r:id="rId20"/>
    <p:sldId id="557" r:id="rId21"/>
    <p:sldId id="560" r:id="rId22"/>
    <p:sldId id="570" r:id="rId23"/>
    <p:sldId id="572" r:id="rId24"/>
    <p:sldId id="575" r:id="rId25"/>
    <p:sldId id="585" r:id="rId26"/>
    <p:sldId id="588" r:id="rId27"/>
    <p:sldId id="594" r:id="rId28"/>
    <p:sldId id="596" r:id="rId29"/>
    <p:sldId id="595" r:id="rId30"/>
    <p:sldId id="591" r:id="rId31"/>
    <p:sldId id="592" r:id="rId32"/>
    <p:sldId id="593" r:id="rId33"/>
    <p:sldId id="459" r:id="rId34"/>
    <p:sldId id="573" r:id="rId35"/>
    <p:sldId id="541" r:id="rId36"/>
    <p:sldId id="492" r:id="rId37"/>
    <p:sldId id="267" r:id="rId38"/>
    <p:sldId id="598" r:id="rId39"/>
    <p:sldId id="599" r:id="rId40"/>
    <p:sldId id="600" r:id="rId41"/>
    <p:sldId id="597" r:id="rId42"/>
    <p:sldId id="601" r:id="rId43"/>
    <p:sldId id="602" r:id="rId44"/>
    <p:sldId id="603" r:id="rId45"/>
    <p:sldId id="604" r:id="rId46"/>
    <p:sldId id="605" r:id="rId47"/>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8002"/>
  </p:normalViewPr>
  <p:slideViewPr>
    <p:cSldViewPr snapToGrid="0" snapToObjects="1">
      <p:cViewPr varScale="1">
        <p:scale>
          <a:sx n="126" d="100"/>
          <a:sy n="126" d="100"/>
        </p:scale>
        <p:origin x="1352" y="192"/>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7/5/22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7/5/22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216938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19</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2</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22</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23</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a:t>
            </a:r>
            <a:r>
              <a:rPr lang="en-US"/>
              <a:t>R Markdown </a:t>
            </a:r>
            <a:r>
              <a:rPr lang="en-US" dirty="0"/>
              <a:t>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a:t>
            </a:r>
            <a:r>
              <a:rPr lang="en-US"/>
              <a:t>R Markdown </a:t>
            </a:r>
            <a:r>
              <a:rPr lang="en-US" dirty="0"/>
              <a:t>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2285178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does the code go?</a:t>
            </a:r>
          </a:p>
          <a:p>
            <a:r>
              <a:rPr lang="en-US" dirty="0"/>
              <a:t>We place these in “chunks” that are executable independently and have a very unique syntax</a:t>
            </a:r>
          </a:p>
          <a:p>
            <a:r>
              <a:rPr lang="en-US" dirty="0"/>
              <a:t>Backticks (top left of your keyboard) open and close code chunks</a:t>
            </a:r>
          </a:p>
        </p:txBody>
      </p:sp>
      <p:sp>
        <p:nvSpPr>
          <p:cNvPr id="4" name="Slide Number Placeholder 3"/>
          <p:cNvSpPr>
            <a:spLocks noGrp="1"/>
          </p:cNvSpPr>
          <p:nvPr>
            <p:ph type="sldNum" sz="quarter" idx="5"/>
          </p:nvPr>
        </p:nvSpPr>
        <p:spPr/>
        <p:txBody>
          <a:bodyPr/>
          <a:lstStyle/>
          <a:p>
            <a:fld id="{1FCC21F6-288D-5A4B-ACA3-285287681776}" type="slidenum">
              <a:rPr lang="en-US" smtClean="0"/>
              <a:t>30</a:t>
            </a:fld>
            <a:endParaRPr lang="en-US"/>
          </a:p>
        </p:txBody>
      </p:sp>
    </p:spTree>
    <p:extLst>
      <p:ext uri="{BB962C8B-B14F-4D97-AF65-F5344CB8AC3E}">
        <p14:creationId xmlns:p14="http://schemas.microsoft.com/office/powerpoint/2010/main" val="298821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Annoying to type 3 backticks every time you want to insert a chunk so let’s walk through doing this with the </a:t>
            </a:r>
            <a:r>
              <a:rPr lang="en-US" dirty="0" err="1"/>
              <a:t>Rstudio</a:t>
            </a:r>
            <a:r>
              <a:rPr lang="en-US" dirty="0"/>
              <a:t> editor</a:t>
            </a:r>
          </a:p>
        </p:txBody>
      </p:sp>
      <p:sp>
        <p:nvSpPr>
          <p:cNvPr id="4" name="Slide Number Placeholder 3"/>
          <p:cNvSpPr>
            <a:spLocks noGrp="1"/>
          </p:cNvSpPr>
          <p:nvPr>
            <p:ph type="sldNum" sz="quarter" idx="5"/>
          </p:nvPr>
        </p:nvSpPr>
        <p:spPr/>
        <p:txBody>
          <a:bodyPr/>
          <a:lstStyle/>
          <a:p>
            <a:fld id="{1FCC21F6-288D-5A4B-ACA3-285287681776}" type="slidenum">
              <a:rPr lang="en-US" smtClean="0"/>
              <a:t>33</a:t>
            </a:fld>
            <a:endParaRPr lang="en-US"/>
          </a:p>
        </p:txBody>
      </p:sp>
    </p:spTree>
    <p:extLst>
      <p:ext uri="{BB962C8B-B14F-4D97-AF65-F5344CB8AC3E}">
        <p14:creationId xmlns:p14="http://schemas.microsoft.com/office/powerpoint/2010/main" val="716022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2555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46</a:t>
            </a:fld>
            <a:endParaRPr lang="en-US"/>
          </a:p>
        </p:txBody>
      </p:sp>
    </p:spTree>
    <p:extLst>
      <p:ext uri="{BB962C8B-B14F-4D97-AF65-F5344CB8AC3E}">
        <p14:creationId xmlns:p14="http://schemas.microsoft.com/office/powerpoint/2010/main" val="980936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pcmathias</a:t>
            </a:r>
            <a:r>
              <a:rPr lang="en-US" sz="1200" dirty="0"/>
              <a:t>/AACC-2021-Introduction-to-R),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5</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6</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7</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3837962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“AACC 2021 Introduction to R workspace” at the left of the screen.</a:t>
            </a:r>
          </a:p>
          <a:p>
            <a:endParaRPr lang="en-US" dirty="0"/>
          </a:p>
          <a:p>
            <a:r>
              <a:rPr lang="en-US" dirty="0"/>
              <a:t>Click “Copy” to create your own version of the core course workspace.</a:t>
            </a:r>
          </a:p>
          <a:p>
            <a:endParaRPr lang="en-US" dirty="0"/>
          </a:p>
          <a:p>
            <a:r>
              <a:rPr lang="en-US" dirty="0"/>
              <a:t>Click okay.</a:t>
            </a:r>
          </a:p>
        </p:txBody>
      </p:sp>
      <p:sp>
        <p:nvSpPr>
          <p:cNvPr id="4" name="Slide Number Placeholder 3"/>
          <p:cNvSpPr>
            <a:spLocks noGrp="1"/>
          </p:cNvSpPr>
          <p:nvPr>
            <p:ph type="sldNum" sz="quarter" idx="5"/>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279987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7/5/22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bit.ly/dlmp-core-r"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3.tiff"/><Relationship Id="rId11" Type="http://schemas.openxmlformats.org/officeDocument/2006/relationships/image" Target="../media/image28.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6.png"/><Relationship Id="rId12"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tiff"/></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9.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hyperlink" Target="https://bit.ly/dlmp-core-r"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1</a:t>
            </a:r>
          </a:p>
          <a:p>
            <a:r>
              <a:rPr lang="en-US" sz="3200" dirty="0"/>
              <a:t>DLMP Core</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9726CF-2044-A747-8E44-066769E2DB9E}"/>
              </a:ext>
            </a:extLst>
          </p:cNvPr>
          <p:cNvPicPr>
            <a:picLocks noChangeAspect="1"/>
          </p:cNvPicPr>
          <p:nvPr/>
        </p:nvPicPr>
        <p:blipFill>
          <a:blip r:embed="rId3"/>
          <a:stretch>
            <a:fillRect/>
          </a:stretch>
        </p:blipFill>
        <p:spPr>
          <a:xfrm>
            <a:off x="32921" y="0"/>
            <a:ext cx="12126158" cy="6858000"/>
          </a:xfrm>
          <a:prstGeom prst="rect">
            <a:avLst/>
          </a:prstGeom>
        </p:spPr>
      </p:pic>
      <p:cxnSp>
        <p:nvCxnSpPr>
          <p:cNvPr id="13" name="Straight Arrow Connector 12">
            <a:extLst>
              <a:ext uri="{FF2B5EF4-FFF2-40B4-BE49-F238E27FC236}">
                <a16:creationId xmlns:a16="http://schemas.microsoft.com/office/drawing/2014/main" id="{3E5C19D4-FD27-FD42-A3FA-59758C32F22E}"/>
              </a:ext>
            </a:extLst>
          </p:cNvPr>
          <p:cNvCxnSpPr>
            <a:cxnSpLocks/>
          </p:cNvCxnSpPr>
          <p:nvPr/>
        </p:nvCxnSpPr>
        <p:spPr>
          <a:xfrm flipV="1">
            <a:off x="10600902" y="203261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97F1F3-B1AE-6E40-8919-8D6413387AF5}"/>
              </a:ext>
            </a:extLst>
          </p:cNvPr>
          <p:cNvSpPr txBox="1"/>
          <p:nvPr/>
        </p:nvSpPr>
        <p:spPr>
          <a:xfrm>
            <a:off x="10206048" y="2637184"/>
            <a:ext cx="394854" cy="584775"/>
          </a:xfrm>
          <a:prstGeom prst="rect">
            <a:avLst/>
          </a:prstGeom>
          <a:noFill/>
        </p:spPr>
        <p:txBody>
          <a:bodyPr wrap="square" rtlCol="0">
            <a:spAutoFit/>
          </a:bodyPr>
          <a:lstStyle/>
          <a:p>
            <a:r>
              <a:rPr lang="en-US" sz="3200" dirty="0"/>
              <a:t>3</a:t>
            </a:r>
          </a:p>
        </p:txBody>
      </p:sp>
      <p:sp>
        <p:nvSpPr>
          <p:cNvPr id="17" name="TextBox 16">
            <a:extLst>
              <a:ext uri="{FF2B5EF4-FFF2-40B4-BE49-F238E27FC236}">
                <a16:creationId xmlns:a16="http://schemas.microsoft.com/office/drawing/2014/main" id="{AD6BAE9A-C457-BB43-A281-23BCB2A344DE}"/>
              </a:ext>
            </a:extLst>
          </p:cNvPr>
          <p:cNvSpPr txBox="1"/>
          <p:nvPr/>
        </p:nvSpPr>
        <p:spPr>
          <a:xfrm>
            <a:off x="8552714" y="4524805"/>
            <a:ext cx="394854" cy="584775"/>
          </a:xfrm>
          <a:prstGeom prst="rect">
            <a:avLst/>
          </a:prstGeom>
          <a:noFill/>
        </p:spPr>
        <p:txBody>
          <a:bodyPr wrap="square" rtlCol="0">
            <a:spAutoFit/>
          </a:bodyPr>
          <a:lstStyle/>
          <a:p>
            <a:r>
              <a:rPr lang="en-US" sz="3200" dirty="0"/>
              <a:t>4</a:t>
            </a:r>
          </a:p>
        </p:txBody>
      </p:sp>
      <p:pic>
        <p:nvPicPr>
          <p:cNvPr id="7" name="Picture 6">
            <a:extLst>
              <a:ext uri="{FF2B5EF4-FFF2-40B4-BE49-F238E27FC236}">
                <a16:creationId xmlns:a16="http://schemas.microsoft.com/office/drawing/2014/main" id="{FFEF575A-93B5-EE48-8D3B-FB9B2E683416}"/>
              </a:ext>
            </a:extLst>
          </p:cNvPr>
          <p:cNvPicPr>
            <a:picLocks noChangeAspect="1"/>
          </p:cNvPicPr>
          <p:nvPr/>
        </p:nvPicPr>
        <p:blipFill>
          <a:blip r:embed="rId4"/>
          <a:stretch>
            <a:fillRect/>
          </a:stretch>
        </p:blipFill>
        <p:spPr>
          <a:xfrm>
            <a:off x="4094057" y="2700037"/>
            <a:ext cx="4156370" cy="1603744"/>
          </a:xfrm>
          <a:prstGeom prst="rect">
            <a:avLst/>
          </a:prstGeom>
        </p:spPr>
      </p:pic>
      <p:cxnSp>
        <p:nvCxnSpPr>
          <p:cNvPr id="14" name="Straight Arrow Connector 13">
            <a:extLst>
              <a:ext uri="{FF2B5EF4-FFF2-40B4-BE49-F238E27FC236}">
                <a16:creationId xmlns:a16="http://schemas.microsoft.com/office/drawing/2014/main" id="{F70A1507-8A82-774D-A8C0-3C90FF404391}"/>
              </a:ext>
            </a:extLst>
          </p:cNvPr>
          <p:cNvCxnSpPr>
            <a:cxnSpLocks/>
          </p:cNvCxnSpPr>
          <p:nvPr/>
        </p:nvCxnSpPr>
        <p:spPr>
          <a:xfrm rot="5400000" flipH="1">
            <a:off x="7953510" y="4001495"/>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16FD0C-3D95-804A-8C15-2CBBA86D7433}"/>
              </a:ext>
            </a:extLst>
          </p:cNvPr>
          <p:cNvPicPr>
            <a:picLocks noChangeAspect="1"/>
          </p:cNvPicPr>
          <p:nvPr/>
        </p:nvPicPr>
        <p:blipFill>
          <a:blip r:embed="rId3"/>
          <a:stretch>
            <a:fillRect/>
          </a:stretch>
        </p:blipFill>
        <p:spPr>
          <a:xfrm>
            <a:off x="0" y="157523"/>
            <a:ext cx="12192000" cy="6700477"/>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p:txBody>
          <a:bodyPr>
            <a:noAutofit/>
          </a:bodyPr>
          <a:lstStyle/>
          <a:p>
            <a:pPr marL="0" indent="0">
              <a:buNone/>
            </a:pPr>
            <a:r>
              <a:rPr lang="en-US" sz="4000" dirty="0"/>
              <a:t>Navigate to: </a:t>
            </a:r>
            <a:r>
              <a:rPr lang="en-US" sz="4000" dirty="0">
                <a:hlinkClick r:id="rId3"/>
              </a:rPr>
              <a:t>https://bit.ly/dlmp-core-r</a:t>
            </a:r>
            <a:r>
              <a:rPr lang="en-US" sz="4000" dirty="0"/>
              <a:t> </a:t>
            </a:r>
          </a:p>
          <a:p>
            <a:pPr marL="0" indent="0">
              <a:buNone/>
            </a:pPr>
            <a:r>
              <a:rPr lang="en-US" sz="4000" dirty="0"/>
              <a:t>Enter your log in credentials</a:t>
            </a:r>
          </a:p>
          <a:p>
            <a:pPr marL="0" indent="0">
              <a:buNone/>
            </a:pPr>
            <a:r>
              <a:rPr lang="en-US" sz="4000" dirty="0"/>
              <a:t>Join Space</a:t>
            </a:r>
          </a:p>
          <a:p>
            <a:pPr marL="0" indent="0">
              <a:buNone/>
            </a:pPr>
            <a:r>
              <a:rPr lang="en-US" sz="4000" dirty="0"/>
              <a:t>Make a copy of the Core Exercises for yourself </a:t>
            </a:r>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232932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8CBE4-22EA-AC12-D8F4-D2D6E85EBF9A}"/>
              </a:ext>
            </a:extLst>
          </p:cNvPr>
          <p:cNvPicPr>
            <a:picLocks noChangeAspect="1"/>
          </p:cNvPicPr>
          <p:nvPr/>
        </p:nvPicPr>
        <p:blipFill>
          <a:blip r:embed="rId3"/>
          <a:stretch>
            <a:fillRect/>
          </a:stretch>
        </p:blipFill>
        <p:spPr>
          <a:xfrm>
            <a:off x="0" y="476899"/>
            <a:ext cx="12192000" cy="6334391"/>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73357" y="4199170"/>
            <a:ext cx="6533650" cy="2536910"/>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680364" y="2925462"/>
            <a:ext cx="5438278" cy="381061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680364" y="1047985"/>
            <a:ext cx="5438278" cy="180226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417425" y="6151305"/>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818098" y="6151304"/>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785235" y="2265477"/>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73358" y="1047985"/>
            <a:ext cx="6533649" cy="3151185"/>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3191964" y="1774334"/>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299956"/>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052065"/>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612283"/>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
        <p:nvSpPr>
          <p:cNvPr id="5" name="TextBox 4">
            <a:extLst>
              <a:ext uri="{FF2B5EF4-FFF2-40B4-BE49-F238E27FC236}">
                <a16:creationId xmlns:a16="http://schemas.microsoft.com/office/drawing/2014/main" id="{12EFA9FD-61BB-C14D-A670-1AAB0AC55556}"/>
              </a:ext>
            </a:extLst>
          </p:cNvPr>
          <p:cNvSpPr txBox="1"/>
          <p:nvPr/>
        </p:nvSpPr>
        <p:spPr>
          <a:xfrm>
            <a:off x="-2" y="6296434"/>
            <a:ext cx="12280607" cy="523220"/>
          </a:xfrm>
          <a:prstGeom prst="rect">
            <a:avLst/>
          </a:prstGeom>
          <a:noFill/>
        </p:spPr>
        <p:txBody>
          <a:bodyPr wrap="square" rtlCol="0">
            <a:spAutoFit/>
          </a:bodyPr>
          <a:lstStyle/>
          <a:p>
            <a:pPr algn="ctr"/>
            <a:r>
              <a:rPr lang="en-US" sz="2800" dirty="0"/>
              <a:t>Highly recommended Keith </a:t>
            </a:r>
            <a:r>
              <a:rPr lang="en-US" sz="2800" dirty="0" err="1"/>
              <a:t>Baggerly</a:t>
            </a:r>
            <a:r>
              <a:rPr lang="en-US" sz="2800" dirty="0"/>
              <a:t> lecture: </a:t>
            </a:r>
            <a:r>
              <a:rPr lang="en-US" sz="2800" b="1" dirty="0"/>
              <a:t>https://</a:t>
            </a:r>
            <a:r>
              <a:rPr lang="en-US" sz="2800" b="1" dirty="0" err="1"/>
              <a:t>bit.ly</a:t>
            </a:r>
            <a:r>
              <a:rPr lang="en-US" sz="2800" b="1" dirty="0"/>
              <a:t>/</a:t>
            </a:r>
            <a:r>
              <a:rPr lang="en-US" sz="2800" b="1" dirty="0" err="1"/>
              <a:t>duke_scandal</a:t>
            </a:r>
            <a:endParaRPr lang="en-US" sz="2800" b="1"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of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Notebook).</a:t>
            </a:r>
          </a:p>
          <a:p>
            <a:pPr marL="0" indent="0">
              <a:buNone/>
            </a:pPr>
            <a:r>
              <a:rPr lang="en-US" sz="2800" dirty="0"/>
              <a:t>Enter a title for the document: “My First Notebook”</a:t>
            </a:r>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 by selecting the Run Current Chunk arrow.  </a:t>
            </a:r>
          </a:p>
          <a:p>
            <a:pPr marL="0" indent="0">
              <a:buNone/>
            </a:pPr>
            <a:endParaRPr lang="en-US" sz="2800" dirty="0"/>
          </a:p>
          <a:p>
            <a:pPr marL="0" indent="0">
              <a:buNone/>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789DDD-9A17-952C-8E79-380AD5BF8C6D}"/>
              </a:ext>
            </a:extLst>
          </p:cNvPr>
          <p:cNvPicPr>
            <a:picLocks noChangeAspect="1"/>
          </p:cNvPicPr>
          <p:nvPr/>
        </p:nvPicPr>
        <p:blipFill>
          <a:blip r:embed="rId2"/>
          <a:stretch>
            <a:fillRect/>
          </a:stretch>
        </p:blipFill>
        <p:spPr>
          <a:xfrm>
            <a:off x="0" y="51405"/>
            <a:ext cx="12192000" cy="6807085"/>
          </a:xfrm>
          <a:prstGeom prst="rect">
            <a:avLst/>
          </a:prstGeom>
        </p:spPr>
      </p:pic>
      <p:cxnSp>
        <p:nvCxnSpPr>
          <p:cNvPr id="4" name="Straight Arrow Connector 3">
            <a:extLst>
              <a:ext uri="{FF2B5EF4-FFF2-40B4-BE49-F238E27FC236}">
                <a16:creationId xmlns:a16="http://schemas.microsoft.com/office/drawing/2014/main" id="{CA6E7317-D57F-2840-86C4-D950E478BF82}"/>
              </a:ext>
            </a:extLst>
          </p:cNvPr>
          <p:cNvCxnSpPr>
            <a:cxnSpLocks/>
          </p:cNvCxnSpPr>
          <p:nvPr/>
        </p:nvCxnSpPr>
        <p:spPr>
          <a:xfrm rot="5400000" flipH="1">
            <a:off x="1802032" y="237158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25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943633-5022-153D-154D-50675818B050}"/>
              </a:ext>
            </a:extLst>
          </p:cNvPr>
          <p:cNvPicPr>
            <a:picLocks noChangeAspect="1"/>
          </p:cNvPicPr>
          <p:nvPr/>
        </p:nvPicPr>
        <p:blipFill>
          <a:blip r:embed="rId2"/>
          <a:stretch>
            <a:fillRect/>
          </a:stretch>
        </p:blipFill>
        <p:spPr>
          <a:xfrm>
            <a:off x="0" y="-15502"/>
            <a:ext cx="12192000" cy="6817032"/>
          </a:xfrm>
          <a:prstGeom prst="rect">
            <a:avLst/>
          </a:prstGeom>
        </p:spPr>
      </p:pic>
      <p:cxnSp>
        <p:nvCxnSpPr>
          <p:cNvPr id="5" name="Straight Arrow Connector 4">
            <a:extLst>
              <a:ext uri="{FF2B5EF4-FFF2-40B4-BE49-F238E27FC236}">
                <a16:creationId xmlns:a16="http://schemas.microsoft.com/office/drawing/2014/main" id="{CB9816CC-82E3-7445-A3D4-93C4F73D1C96}"/>
              </a:ext>
            </a:extLst>
          </p:cNvPr>
          <p:cNvCxnSpPr>
            <a:cxnSpLocks/>
          </p:cNvCxnSpPr>
          <p:nvPr/>
        </p:nvCxnSpPr>
        <p:spPr>
          <a:xfrm>
            <a:off x="5462095" y="2816968"/>
            <a:ext cx="0" cy="7695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F5464-5680-034A-BD84-C07D1EF9128A}"/>
              </a:ext>
            </a:extLst>
          </p:cNvPr>
          <p:cNvSpPr txBox="1"/>
          <p:nvPr/>
        </p:nvSpPr>
        <p:spPr>
          <a:xfrm>
            <a:off x="3521653" y="2293748"/>
            <a:ext cx="3880883" cy="523220"/>
          </a:xfrm>
          <a:prstGeom prst="rect">
            <a:avLst/>
          </a:prstGeom>
          <a:noFill/>
        </p:spPr>
        <p:txBody>
          <a:bodyPr wrap="square" rtlCol="0">
            <a:spAutoFit/>
          </a:bodyPr>
          <a:lstStyle/>
          <a:p>
            <a:pPr algn="ctr"/>
            <a:r>
              <a:rPr lang="en-US" sz="2800" dirty="0"/>
              <a:t>Scroll down</a:t>
            </a:r>
          </a:p>
        </p:txBody>
      </p:sp>
      <p:cxnSp>
        <p:nvCxnSpPr>
          <p:cNvPr id="12" name="Straight Arrow Connector 11">
            <a:extLst>
              <a:ext uri="{FF2B5EF4-FFF2-40B4-BE49-F238E27FC236}">
                <a16:creationId xmlns:a16="http://schemas.microsoft.com/office/drawing/2014/main" id="{BE18DB4B-D3B8-0D49-A63A-52E67F4D06CD}"/>
              </a:ext>
            </a:extLst>
          </p:cNvPr>
          <p:cNvCxnSpPr>
            <a:cxnSpLocks/>
          </p:cNvCxnSpPr>
          <p:nvPr/>
        </p:nvCxnSpPr>
        <p:spPr>
          <a:xfrm flipH="1">
            <a:off x="2153920" y="2032138"/>
            <a:ext cx="995679" cy="811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F4310A3-3124-EF44-83C2-11B6782A25CA}"/>
              </a:ext>
            </a:extLst>
          </p:cNvPr>
          <p:cNvSpPr txBox="1"/>
          <p:nvPr/>
        </p:nvSpPr>
        <p:spPr>
          <a:xfrm>
            <a:off x="3149599" y="1770528"/>
            <a:ext cx="2235195" cy="523220"/>
          </a:xfrm>
          <a:prstGeom prst="rect">
            <a:avLst/>
          </a:prstGeom>
          <a:noFill/>
        </p:spPr>
        <p:txBody>
          <a:bodyPr wrap="square" rtlCol="0">
            <a:spAutoFit/>
          </a:bodyPr>
          <a:lstStyle/>
          <a:p>
            <a:r>
              <a:rPr lang="en-US" sz="2800" dirty="0"/>
              <a:t>Update title</a:t>
            </a:r>
          </a:p>
        </p:txBody>
      </p:sp>
    </p:spTree>
    <p:extLst>
      <p:ext uri="{BB962C8B-B14F-4D97-AF65-F5344CB8AC3E}">
        <p14:creationId xmlns:p14="http://schemas.microsoft.com/office/powerpoint/2010/main" val="2955446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0" y="0"/>
            <a:ext cx="12192000" cy="6842449"/>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6427027" y="2273362"/>
            <a:ext cx="930704" cy="1193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7357731" y="2273362"/>
            <a:ext cx="3880883" cy="523220"/>
          </a:xfrm>
          <a:prstGeom prst="rect">
            <a:avLst/>
          </a:prstGeom>
          <a:noFill/>
        </p:spPr>
        <p:txBody>
          <a:bodyPr wrap="square" rtlCol="0">
            <a:spAutoFit/>
          </a:bodyPr>
          <a:lstStyle/>
          <a:p>
            <a:r>
              <a:rPr lang="en-US" sz="2800" dirty="0"/>
              <a:t>Execute code chunk</a:t>
            </a:r>
          </a:p>
        </p:txBody>
      </p:sp>
    </p:spTree>
    <p:extLst>
      <p:ext uri="{BB962C8B-B14F-4D97-AF65-F5344CB8AC3E}">
        <p14:creationId xmlns:p14="http://schemas.microsoft.com/office/powerpoint/2010/main" val="2065332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C7F80-5695-3AAE-0A25-8DE4E45B66CD}"/>
              </a:ext>
            </a:extLst>
          </p:cNvPr>
          <p:cNvPicPr>
            <a:picLocks noChangeAspect="1"/>
          </p:cNvPicPr>
          <p:nvPr/>
        </p:nvPicPr>
        <p:blipFill>
          <a:blip r:embed="rId2"/>
          <a:stretch>
            <a:fillRect/>
          </a:stretch>
        </p:blipFill>
        <p:spPr>
          <a:xfrm>
            <a:off x="0" y="0"/>
            <a:ext cx="12192000" cy="6842449"/>
          </a:xfrm>
          <a:prstGeom prst="rect">
            <a:avLst/>
          </a:prstGeom>
        </p:spPr>
      </p:pic>
      <p:cxnSp>
        <p:nvCxnSpPr>
          <p:cNvPr id="4" name="Straight Arrow Connector 3">
            <a:extLst>
              <a:ext uri="{FF2B5EF4-FFF2-40B4-BE49-F238E27FC236}">
                <a16:creationId xmlns:a16="http://schemas.microsoft.com/office/drawing/2014/main" id="{3C5E08BA-D606-E249-859D-7B48713BAE6F}"/>
              </a:ext>
            </a:extLst>
          </p:cNvPr>
          <p:cNvCxnSpPr>
            <a:cxnSpLocks/>
          </p:cNvCxnSpPr>
          <p:nvPr/>
        </p:nvCxnSpPr>
        <p:spPr>
          <a:xfrm flipH="1" flipV="1">
            <a:off x="2271587" y="1684082"/>
            <a:ext cx="654493" cy="5892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7C6E408-6BA3-384A-939F-898A7CE85CD2}"/>
              </a:ext>
            </a:extLst>
          </p:cNvPr>
          <p:cNvSpPr txBox="1"/>
          <p:nvPr/>
        </p:nvSpPr>
        <p:spPr>
          <a:xfrm>
            <a:off x="2930333" y="2192082"/>
            <a:ext cx="3880883" cy="523220"/>
          </a:xfrm>
          <a:prstGeom prst="rect">
            <a:avLst/>
          </a:prstGeom>
          <a:noFill/>
        </p:spPr>
        <p:txBody>
          <a:bodyPr wrap="square" rtlCol="0">
            <a:spAutoFit/>
          </a:bodyPr>
          <a:lstStyle/>
          <a:p>
            <a:r>
              <a:rPr lang="en-US" sz="2800" dirty="0"/>
              <a:t>Knit document</a:t>
            </a:r>
          </a:p>
        </p:txBody>
      </p:sp>
    </p:spTree>
    <p:extLst>
      <p:ext uri="{BB962C8B-B14F-4D97-AF65-F5344CB8AC3E}">
        <p14:creationId xmlns:p14="http://schemas.microsoft.com/office/powerpoint/2010/main" val="913740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Notebook).</a:t>
            </a:r>
          </a:p>
          <a:p>
            <a:pPr marL="0" indent="0">
              <a:buNone/>
            </a:pPr>
            <a:r>
              <a:rPr lang="en-US" sz="2800" dirty="0"/>
              <a:t>Enter a title for the document: “My First Notebook”</a:t>
            </a:r>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 by selecting the Run Current Chunk arrow.  </a:t>
            </a:r>
          </a:p>
          <a:p>
            <a:pPr marL="0" indent="0">
              <a:buNone/>
            </a:pPr>
            <a:endParaRPr lang="en-US" sz="2800" dirty="0"/>
          </a:p>
          <a:p>
            <a:pPr marL="0" indent="0">
              <a:buNone/>
            </a:pPr>
            <a:r>
              <a:rPr lang="en-US" sz="2800" dirty="0"/>
              <a:t>Knit the document to HTML (Preview or Knit Button -&gt; Knit to HTML).  You will be prompted to save your file first.  Name your notebook (</a:t>
            </a:r>
            <a:r>
              <a:rPr lang="en-US" sz="2800" dirty="0" err="1"/>
              <a:t>my_first_notebook.Rmd</a:t>
            </a:r>
            <a:r>
              <a:rPr lang="en-US" sz="2800" dirty="0"/>
              <a:t>) and click save.  Review the knitted document.</a:t>
            </a:r>
          </a:p>
        </p:txBody>
      </p:sp>
    </p:spTree>
    <p:extLst>
      <p:ext uri="{BB962C8B-B14F-4D97-AF65-F5344CB8AC3E}">
        <p14:creationId xmlns:p14="http://schemas.microsoft.com/office/powerpoint/2010/main" val="3057889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85D2-8B1F-1B42-84C5-2371EC064410}"/>
              </a:ext>
            </a:extLst>
          </p:cNvPr>
          <p:cNvSpPr>
            <a:spLocks noGrp="1"/>
          </p:cNvSpPr>
          <p:nvPr>
            <p:ph type="title"/>
          </p:nvPr>
        </p:nvSpPr>
        <p:spPr/>
        <p:txBody>
          <a:bodyPr/>
          <a:lstStyle/>
          <a:p>
            <a:r>
              <a:rPr lang="en-US" dirty="0"/>
              <a:t>Code chunks</a:t>
            </a:r>
          </a:p>
        </p:txBody>
      </p:sp>
      <p:pic>
        <p:nvPicPr>
          <p:cNvPr id="4" name="Picture 3">
            <a:extLst>
              <a:ext uri="{FF2B5EF4-FFF2-40B4-BE49-F238E27FC236}">
                <a16:creationId xmlns:a16="http://schemas.microsoft.com/office/drawing/2014/main" id="{F3148C46-DB14-2B4B-9FAB-9DA681211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5500" y="3357636"/>
            <a:ext cx="10182420" cy="1506409"/>
          </a:xfrm>
          <a:prstGeom prst="rect">
            <a:avLst/>
          </a:prstGeom>
        </p:spPr>
      </p:pic>
      <p:sp>
        <p:nvSpPr>
          <p:cNvPr id="19" name="Right Triangle 18">
            <a:extLst>
              <a:ext uri="{FF2B5EF4-FFF2-40B4-BE49-F238E27FC236}">
                <a16:creationId xmlns:a16="http://schemas.microsoft.com/office/drawing/2014/main" id="{6A00FE6B-EEA3-6C4E-8DA3-769C5D43637A}"/>
              </a:ext>
            </a:extLst>
          </p:cNvPr>
          <p:cNvSpPr/>
          <p:nvPr/>
        </p:nvSpPr>
        <p:spPr>
          <a:xfrm rot="1900612">
            <a:off x="2328700" y="3325551"/>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11809E0D-2F9B-0746-A665-84066D8969A6}"/>
              </a:ext>
            </a:extLst>
          </p:cNvPr>
          <p:cNvSpPr/>
          <p:nvPr/>
        </p:nvSpPr>
        <p:spPr>
          <a:xfrm>
            <a:off x="155704" y="2304303"/>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Open/close with 3 backticks</a:t>
            </a:r>
          </a:p>
        </p:txBody>
      </p:sp>
      <p:sp>
        <p:nvSpPr>
          <p:cNvPr id="21" name="Rounded Rectangle 20">
            <a:extLst>
              <a:ext uri="{FF2B5EF4-FFF2-40B4-BE49-F238E27FC236}">
                <a16:creationId xmlns:a16="http://schemas.microsoft.com/office/drawing/2014/main" id="{C39948F5-1A6B-CA4F-9939-607AA5EB105F}"/>
              </a:ext>
            </a:extLst>
          </p:cNvPr>
          <p:cNvSpPr/>
          <p:nvPr/>
        </p:nvSpPr>
        <p:spPr>
          <a:xfrm>
            <a:off x="2763412" y="2056142"/>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Language</a:t>
            </a:r>
          </a:p>
        </p:txBody>
      </p:sp>
      <p:sp>
        <p:nvSpPr>
          <p:cNvPr id="22" name="Right Triangle 21">
            <a:extLst>
              <a:ext uri="{FF2B5EF4-FFF2-40B4-BE49-F238E27FC236}">
                <a16:creationId xmlns:a16="http://schemas.microsoft.com/office/drawing/2014/main" id="{26260B7F-4EE0-3A40-8DC4-CF68798BEBEF}"/>
              </a:ext>
            </a:extLst>
          </p:cNvPr>
          <p:cNvSpPr/>
          <p:nvPr/>
        </p:nvSpPr>
        <p:spPr>
          <a:xfrm rot="11899486">
            <a:off x="3057727" y="2795769"/>
            <a:ext cx="196553" cy="1035252"/>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DB850C-DCAC-AE48-B9A3-B6CFC781DFBF}"/>
              </a:ext>
            </a:extLst>
          </p:cNvPr>
          <p:cNvSpPr/>
          <p:nvPr/>
        </p:nvSpPr>
        <p:spPr>
          <a:xfrm>
            <a:off x="4623976" y="2122450"/>
            <a:ext cx="1520696" cy="87726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Chunk name</a:t>
            </a:r>
          </a:p>
        </p:txBody>
      </p:sp>
      <p:sp>
        <p:nvSpPr>
          <p:cNvPr id="24" name="Right Triangle 23">
            <a:extLst>
              <a:ext uri="{FF2B5EF4-FFF2-40B4-BE49-F238E27FC236}">
                <a16:creationId xmlns:a16="http://schemas.microsoft.com/office/drawing/2014/main" id="{F1AF24E4-3738-2E48-847E-3AD15393267B}"/>
              </a:ext>
            </a:extLst>
          </p:cNvPr>
          <p:cNvSpPr/>
          <p:nvPr/>
        </p:nvSpPr>
        <p:spPr>
          <a:xfrm rot="13714746">
            <a:off x="4067547" y="2654937"/>
            <a:ext cx="209209" cy="140446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D07C62FC-1593-EA47-81E9-E68F33E57656}"/>
              </a:ext>
            </a:extLst>
          </p:cNvPr>
          <p:cNvSpPr/>
          <p:nvPr/>
        </p:nvSpPr>
        <p:spPr>
          <a:xfrm rot="1900612">
            <a:off x="11137757" y="3291872"/>
            <a:ext cx="361358" cy="38189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6E926126-3065-874E-B699-E3648F1C2EC5}"/>
              </a:ext>
            </a:extLst>
          </p:cNvPr>
          <p:cNvSpPr/>
          <p:nvPr/>
        </p:nvSpPr>
        <p:spPr>
          <a:xfrm>
            <a:off x="9292033" y="2628325"/>
            <a:ext cx="2050399" cy="96786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Run chunk</a:t>
            </a:r>
          </a:p>
        </p:txBody>
      </p:sp>
      <p:sp>
        <p:nvSpPr>
          <p:cNvPr id="27" name="Right Triangle 26">
            <a:extLst>
              <a:ext uri="{FF2B5EF4-FFF2-40B4-BE49-F238E27FC236}">
                <a16:creationId xmlns:a16="http://schemas.microsoft.com/office/drawing/2014/main" id="{8467606F-09E4-6B47-906F-FFF2E38A5C34}"/>
              </a:ext>
            </a:extLst>
          </p:cNvPr>
          <p:cNvSpPr/>
          <p:nvPr/>
        </p:nvSpPr>
        <p:spPr>
          <a:xfrm rot="12934440">
            <a:off x="3758209" y="4434208"/>
            <a:ext cx="493369" cy="207309"/>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622B9323-6F75-B640-809D-4F8EBC9593DA}"/>
              </a:ext>
            </a:extLst>
          </p:cNvPr>
          <p:cNvSpPr/>
          <p:nvPr/>
        </p:nvSpPr>
        <p:spPr>
          <a:xfrm>
            <a:off x="4004893" y="4559185"/>
            <a:ext cx="2377671" cy="1325563"/>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Code in body of chunk</a:t>
            </a:r>
          </a:p>
        </p:txBody>
      </p:sp>
      <p:pic>
        <p:nvPicPr>
          <p:cNvPr id="29" name="Picture 28">
            <a:extLst>
              <a:ext uri="{FF2B5EF4-FFF2-40B4-BE49-F238E27FC236}">
                <a16:creationId xmlns:a16="http://schemas.microsoft.com/office/drawing/2014/main" id="{850BD1BB-55D0-E14A-B6BA-3C437A0422B2}"/>
              </a:ext>
            </a:extLst>
          </p:cNvPr>
          <p:cNvPicPr>
            <a:picLocks noChangeAspect="1"/>
          </p:cNvPicPr>
          <p:nvPr/>
        </p:nvPicPr>
        <p:blipFill>
          <a:blip r:embed="rId4"/>
          <a:stretch>
            <a:fillRect/>
          </a:stretch>
        </p:blipFill>
        <p:spPr>
          <a:xfrm>
            <a:off x="10744200" y="150617"/>
            <a:ext cx="1132477" cy="1273271"/>
          </a:xfrm>
          <a:prstGeom prst="rect">
            <a:avLst/>
          </a:prstGeom>
        </p:spPr>
      </p:pic>
    </p:spTree>
    <p:extLst>
      <p:ext uri="{BB962C8B-B14F-4D97-AF65-F5344CB8AC3E}">
        <p14:creationId xmlns:p14="http://schemas.microsoft.com/office/powerpoint/2010/main" val="382533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D3B39F-41DF-6C45-BED3-61C7CE598D98}"/>
              </a:ext>
            </a:extLst>
          </p:cNvPr>
          <p:cNvPicPr>
            <a:picLocks noChangeAspect="1"/>
          </p:cNvPicPr>
          <p:nvPr/>
        </p:nvPicPr>
        <p:blipFill>
          <a:blip r:embed="rId2"/>
          <a:stretch>
            <a:fillRect/>
          </a:stretch>
        </p:blipFill>
        <p:spPr>
          <a:xfrm>
            <a:off x="0" y="91848"/>
            <a:ext cx="12192000" cy="6674304"/>
          </a:xfrm>
          <a:prstGeom prst="rect">
            <a:avLst/>
          </a:prstGeom>
        </p:spPr>
      </p:pic>
      <p:cxnSp>
        <p:nvCxnSpPr>
          <p:cNvPr id="4" name="Straight Arrow Connector 3">
            <a:extLst>
              <a:ext uri="{FF2B5EF4-FFF2-40B4-BE49-F238E27FC236}">
                <a16:creationId xmlns:a16="http://schemas.microsoft.com/office/drawing/2014/main" id="{D1245388-90B4-314E-B84A-E65E65E61479}"/>
              </a:ext>
            </a:extLst>
          </p:cNvPr>
          <p:cNvCxnSpPr>
            <a:cxnSpLocks/>
          </p:cNvCxnSpPr>
          <p:nvPr/>
        </p:nvCxnSpPr>
        <p:spPr>
          <a:xfrm flipH="1" flipV="1">
            <a:off x="4580506" y="1496106"/>
            <a:ext cx="629447" cy="5240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36411DB-FB60-D84B-9D68-80BA7D12F8B2}"/>
              </a:ext>
            </a:extLst>
          </p:cNvPr>
          <p:cNvSpPr txBox="1"/>
          <p:nvPr/>
        </p:nvSpPr>
        <p:spPr>
          <a:xfrm>
            <a:off x="5298203" y="1803338"/>
            <a:ext cx="3165313" cy="523220"/>
          </a:xfrm>
          <a:prstGeom prst="rect">
            <a:avLst/>
          </a:prstGeom>
          <a:noFill/>
        </p:spPr>
        <p:txBody>
          <a:bodyPr wrap="square" rtlCol="0">
            <a:spAutoFit/>
          </a:bodyPr>
          <a:lstStyle/>
          <a:p>
            <a:r>
              <a:rPr lang="en-US" sz="2800" dirty="0"/>
              <a:t>Insert code chunk</a:t>
            </a:r>
          </a:p>
        </p:txBody>
      </p:sp>
      <p:cxnSp>
        <p:nvCxnSpPr>
          <p:cNvPr id="6" name="Straight Arrow Connector 5">
            <a:extLst>
              <a:ext uri="{FF2B5EF4-FFF2-40B4-BE49-F238E27FC236}">
                <a16:creationId xmlns:a16="http://schemas.microsoft.com/office/drawing/2014/main" id="{5782E1C9-6842-AD47-B597-5D5C9AD0127F}"/>
              </a:ext>
            </a:extLst>
          </p:cNvPr>
          <p:cNvCxnSpPr>
            <a:cxnSpLocks/>
          </p:cNvCxnSpPr>
          <p:nvPr/>
        </p:nvCxnSpPr>
        <p:spPr>
          <a:xfrm flipH="1" flipV="1">
            <a:off x="660637" y="3807345"/>
            <a:ext cx="838553" cy="4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B80EF3-9336-4F44-836E-743B676C35F3}"/>
              </a:ext>
            </a:extLst>
          </p:cNvPr>
          <p:cNvSpPr txBox="1"/>
          <p:nvPr/>
        </p:nvSpPr>
        <p:spPr>
          <a:xfrm>
            <a:off x="1552707" y="3470067"/>
            <a:ext cx="4543293" cy="523220"/>
          </a:xfrm>
          <a:prstGeom prst="rect">
            <a:avLst/>
          </a:prstGeom>
          <a:noFill/>
        </p:spPr>
        <p:txBody>
          <a:bodyPr wrap="square" rtlCol="0">
            <a:spAutoFit/>
          </a:bodyPr>
          <a:lstStyle/>
          <a:p>
            <a:r>
              <a:rPr lang="en-US" sz="2800" dirty="0"/>
              <a:t>Place cursor in document</a:t>
            </a:r>
          </a:p>
        </p:txBody>
      </p:sp>
    </p:spTree>
    <p:extLst>
      <p:ext uri="{BB962C8B-B14F-4D97-AF65-F5344CB8AC3E}">
        <p14:creationId xmlns:p14="http://schemas.microsoft.com/office/powerpoint/2010/main" val="1934437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9D27C5-CB08-2E43-9E59-A791E7289DBA}"/>
              </a:ext>
            </a:extLst>
          </p:cNvPr>
          <p:cNvPicPr>
            <a:picLocks noChangeAspect="1"/>
          </p:cNvPicPr>
          <p:nvPr/>
        </p:nvPicPr>
        <p:blipFill>
          <a:blip r:embed="rId2"/>
          <a:stretch>
            <a:fillRect/>
          </a:stretch>
        </p:blipFill>
        <p:spPr>
          <a:xfrm>
            <a:off x="0" y="87792"/>
            <a:ext cx="12192000" cy="6682416"/>
          </a:xfrm>
          <a:prstGeom prst="rect">
            <a:avLst/>
          </a:prstGeom>
        </p:spPr>
      </p:pic>
      <p:cxnSp>
        <p:nvCxnSpPr>
          <p:cNvPr id="4" name="Straight Arrow Connector 3">
            <a:extLst>
              <a:ext uri="{FF2B5EF4-FFF2-40B4-BE49-F238E27FC236}">
                <a16:creationId xmlns:a16="http://schemas.microsoft.com/office/drawing/2014/main" id="{BD226C2E-BD8F-6F40-988B-5AD5F373457F}"/>
              </a:ext>
            </a:extLst>
          </p:cNvPr>
          <p:cNvCxnSpPr>
            <a:cxnSpLocks/>
          </p:cNvCxnSpPr>
          <p:nvPr/>
        </p:nvCxnSpPr>
        <p:spPr>
          <a:xfrm flipH="1" flipV="1">
            <a:off x="701749" y="3429000"/>
            <a:ext cx="797442" cy="37877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52037DB-60EB-124E-970F-582B5026A105}"/>
              </a:ext>
            </a:extLst>
          </p:cNvPr>
          <p:cNvSpPr txBox="1"/>
          <p:nvPr/>
        </p:nvSpPr>
        <p:spPr>
          <a:xfrm>
            <a:off x="1552707" y="3470067"/>
            <a:ext cx="4543293" cy="523220"/>
          </a:xfrm>
          <a:prstGeom prst="rect">
            <a:avLst/>
          </a:prstGeom>
          <a:noFill/>
        </p:spPr>
        <p:txBody>
          <a:bodyPr wrap="square" rtlCol="0">
            <a:spAutoFit/>
          </a:bodyPr>
          <a:lstStyle/>
          <a:p>
            <a:r>
              <a:rPr lang="en-US" sz="2800" dirty="0"/>
              <a:t>New code chunk</a:t>
            </a:r>
          </a:p>
        </p:txBody>
      </p:sp>
    </p:spTree>
    <p:extLst>
      <p:ext uri="{BB962C8B-B14F-4D97-AF65-F5344CB8AC3E}">
        <p14:creationId xmlns:p14="http://schemas.microsoft.com/office/powerpoint/2010/main" val="3388830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1C3DA-92B8-8640-BF09-15382646FA79}"/>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263ADB81-4E84-6448-A283-A925ADD6BBDD}"/>
              </a:ext>
            </a:extLst>
          </p:cNvPr>
          <p:cNvSpPr>
            <a:spLocks noGrp="1"/>
          </p:cNvSpPr>
          <p:nvPr>
            <p:ph type="body" sz="quarter" idx="13"/>
          </p:nvPr>
        </p:nvSpPr>
        <p:spPr>
          <a:xfrm>
            <a:off x="4875028" y="2084832"/>
            <a:ext cx="7235456" cy="4688108"/>
          </a:xfrm>
        </p:spPr>
        <p:txBody>
          <a:bodyPr>
            <a:normAutofit fontScale="77500" lnSpcReduction="20000"/>
          </a:bodyPr>
          <a:lstStyle/>
          <a:p>
            <a:r>
              <a:rPr lang="en-US" dirty="0"/>
              <a:t>1. At the bottom of your document insert a code chunk into white space using Insert button on top right of code window</a:t>
            </a:r>
          </a:p>
          <a:p>
            <a:r>
              <a:rPr lang="en-US" dirty="0"/>
              <a:t>2. Type the following into your new code chunk: </a:t>
            </a:r>
          </a:p>
          <a:p>
            <a:pPr marL="457200" lvl="1" indent="0">
              <a:buNone/>
            </a:pPr>
            <a:r>
              <a:rPr lang="en-US" sz="3600" dirty="0">
                <a:solidFill>
                  <a:schemeClr val="accent4">
                    <a:lumMod val="75000"/>
                  </a:schemeClr>
                </a:solidFill>
              </a:rPr>
              <a:t>mean(c(10, 20, 30))</a:t>
            </a:r>
          </a:p>
          <a:p>
            <a:r>
              <a:rPr lang="en-US" dirty="0"/>
              <a:t>3. Execute code chunk by pressing Run button on top right of code chunk</a:t>
            </a:r>
          </a:p>
          <a:p>
            <a:endParaRPr lang="en-US" dirty="0">
              <a:solidFill>
                <a:schemeClr val="accent4">
                  <a:lumMod val="75000"/>
                </a:schemeClr>
              </a:solidFill>
            </a:endParaRPr>
          </a:p>
        </p:txBody>
      </p:sp>
      <p:pic>
        <p:nvPicPr>
          <p:cNvPr id="4" name="Picture 3">
            <a:extLst>
              <a:ext uri="{FF2B5EF4-FFF2-40B4-BE49-F238E27FC236}">
                <a16:creationId xmlns:a16="http://schemas.microsoft.com/office/drawing/2014/main" id="{3D570810-5204-DE46-9E84-E5352E7361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859" y="2084832"/>
            <a:ext cx="4359960" cy="4169569"/>
          </a:xfrm>
          <a:prstGeom prst="rect">
            <a:avLst/>
          </a:prstGeom>
        </p:spPr>
      </p:pic>
    </p:spTree>
    <p:extLst>
      <p:ext uri="{BB962C8B-B14F-4D97-AF65-F5344CB8AC3E}">
        <p14:creationId xmlns:p14="http://schemas.microsoft.com/office/powerpoint/2010/main" val="3414701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1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8E2B6-0ECE-7AE7-9572-4892575B64EB}"/>
              </a:ext>
            </a:extLst>
          </p:cNvPr>
          <p:cNvPicPr>
            <a:picLocks noChangeAspect="1"/>
          </p:cNvPicPr>
          <p:nvPr/>
        </p:nvPicPr>
        <p:blipFill>
          <a:blip r:embed="rId2"/>
          <a:stretch>
            <a:fillRect/>
          </a:stretch>
        </p:blipFill>
        <p:spPr>
          <a:xfrm>
            <a:off x="0" y="28840"/>
            <a:ext cx="12192000" cy="6800319"/>
          </a:xfrm>
          <a:prstGeom prst="rect">
            <a:avLst/>
          </a:prstGeom>
        </p:spPr>
      </p:pic>
      <p:cxnSp>
        <p:nvCxnSpPr>
          <p:cNvPr id="4" name="Straight Arrow Connector 3">
            <a:extLst>
              <a:ext uri="{FF2B5EF4-FFF2-40B4-BE49-F238E27FC236}">
                <a16:creationId xmlns:a16="http://schemas.microsoft.com/office/drawing/2014/main" id="{C53EDFF5-E430-E073-88AE-955022624931}"/>
              </a:ext>
            </a:extLst>
          </p:cNvPr>
          <p:cNvCxnSpPr>
            <a:cxnSpLocks/>
          </p:cNvCxnSpPr>
          <p:nvPr/>
        </p:nvCxnSpPr>
        <p:spPr>
          <a:xfrm flipH="1" flipV="1">
            <a:off x="1156583" y="1787671"/>
            <a:ext cx="1474857" cy="691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A2C546-566D-5B74-2192-A25B7E1647C5}"/>
              </a:ext>
            </a:extLst>
          </p:cNvPr>
          <p:cNvSpPr txBox="1"/>
          <p:nvPr/>
        </p:nvSpPr>
        <p:spPr>
          <a:xfrm>
            <a:off x="2722880" y="2133355"/>
            <a:ext cx="3464560" cy="830997"/>
          </a:xfrm>
          <a:prstGeom prst="rect">
            <a:avLst/>
          </a:prstGeom>
          <a:noFill/>
        </p:spPr>
        <p:txBody>
          <a:bodyPr wrap="square" rtlCol="0">
            <a:spAutoFit/>
          </a:bodyPr>
          <a:lstStyle/>
          <a:p>
            <a:r>
              <a:rPr lang="en-US" sz="2400" dirty="0"/>
              <a:t>New RStudio Feature: Visual Editor</a:t>
            </a:r>
          </a:p>
        </p:txBody>
      </p:sp>
    </p:spTree>
    <p:extLst>
      <p:ext uri="{BB962C8B-B14F-4D97-AF65-F5344CB8AC3E}">
        <p14:creationId xmlns:p14="http://schemas.microsoft.com/office/powerpoint/2010/main" val="4082448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EA727-6551-09BB-D4D2-3240C486387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257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241FE9-A7EF-A815-16C4-B943556E2176}"/>
              </a:ext>
            </a:extLst>
          </p:cNvPr>
          <p:cNvPicPr>
            <a:picLocks noChangeAspect="1"/>
          </p:cNvPicPr>
          <p:nvPr/>
        </p:nvPicPr>
        <p:blipFill>
          <a:blip r:embed="rId2"/>
          <a:stretch>
            <a:fillRect/>
          </a:stretch>
        </p:blipFill>
        <p:spPr>
          <a:xfrm>
            <a:off x="0" y="16208"/>
            <a:ext cx="12192000" cy="6825584"/>
          </a:xfrm>
          <a:prstGeom prst="rect">
            <a:avLst/>
          </a:prstGeom>
        </p:spPr>
      </p:pic>
      <p:cxnSp>
        <p:nvCxnSpPr>
          <p:cNvPr id="4" name="Straight Arrow Connector 3">
            <a:extLst>
              <a:ext uri="{FF2B5EF4-FFF2-40B4-BE49-F238E27FC236}">
                <a16:creationId xmlns:a16="http://schemas.microsoft.com/office/drawing/2014/main" id="{72647730-FF19-FB65-CAFF-E23899B9C585}"/>
              </a:ext>
            </a:extLst>
          </p:cNvPr>
          <p:cNvCxnSpPr>
            <a:cxnSpLocks/>
          </p:cNvCxnSpPr>
          <p:nvPr/>
        </p:nvCxnSpPr>
        <p:spPr>
          <a:xfrm flipH="1" flipV="1">
            <a:off x="1603623" y="1879111"/>
            <a:ext cx="885577" cy="66088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609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A039A-44A8-3A0F-19D2-0D28EB5C8127}"/>
              </a:ext>
            </a:extLst>
          </p:cNvPr>
          <p:cNvSpPr>
            <a:spLocks noGrp="1"/>
          </p:cNvSpPr>
          <p:nvPr>
            <p:ph type="title"/>
          </p:nvPr>
        </p:nvSpPr>
        <p:spPr/>
        <p:txBody>
          <a:bodyPr/>
          <a:lstStyle/>
          <a:p>
            <a:r>
              <a:rPr lang="en-US" dirty="0"/>
              <a:t>R Markdown: The Next Generation</a:t>
            </a:r>
          </a:p>
        </p:txBody>
      </p:sp>
      <p:sp>
        <p:nvSpPr>
          <p:cNvPr id="3" name="Content Placeholder 2">
            <a:extLst>
              <a:ext uri="{FF2B5EF4-FFF2-40B4-BE49-F238E27FC236}">
                <a16:creationId xmlns:a16="http://schemas.microsoft.com/office/drawing/2014/main" id="{1A180E25-0D58-8785-39C2-5C78B811AC9E}"/>
              </a:ext>
            </a:extLst>
          </p:cNvPr>
          <p:cNvSpPr>
            <a:spLocks noGrp="1"/>
          </p:cNvSpPr>
          <p:nvPr>
            <p:ph idx="1"/>
          </p:nvPr>
        </p:nvSpPr>
        <p:spPr/>
        <p:txBody>
          <a:bodyPr>
            <a:normAutofit/>
          </a:bodyPr>
          <a:lstStyle/>
          <a:p>
            <a:r>
              <a:rPr lang="en-US" sz="2800" dirty="0"/>
              <a:t>Quarto = open-source scientific and technical publishing format</a:t>
            </a:r>
          </a:p>
          <a:p>
            <a:r>
              <a:rPr lang="en-US" sz="2800" dirty="0"/>
              <a:t>Compatible with multiple language (Python, Julia, Observable in addition to R)</a:t>
            </a:r>
          </a:p>
          <a:p>
            <a:r>
              <a:rPr lang="en-US" sz="2800" dirty="0"/>
              <a:t>Integrated with newest version of RStudio</a:t>
            </a:r>
          </a:p>
          <a:p>
            <a:r>
              <a:rPr lang="en-US" sz="2800" dirty="0"/>
              <a:t>Expected to be the standard markdown format in RStudio in the future</a:t>
            </a:r>
          </a:p>
          <a:p>
            <a:r>
              <a:rPr lang="en-US" sz="2800" dirty="0"/>
              <a:t>More info available at: https://</a:t>
            </a:r>
            <a:r>
              <a:rPr lang="en-US" sz="2800" dirty="0" err="1"/>
              <a:t>quarto.org</a:t>
            </a:r>
            <a:r>
              <a:rPr lang="en-US" sz="2800" dirty="0"/>
              <a:t>/</a:t>
            </a:r>
          </a:p>
        </p:txBody>
      </p:sp>
    </p:spTree>
    <p:extLst>
      <p:ext uri="{BB962C8B-B14F-4D97-AF65-F5344CB8AC3E}">
        <p14:creationId xmlns:p14="http://schemas.microsoft.com/office/powerpoint/2010/main" val="2236665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B69887-C913-25D1-2190-61508621A0A9}"/>
              </a:ext>
            </a:extLst>
          </p:cNvPr>
          <p:cNvPicPr>
            <a:picLocks noChangeAspect="1"/>
          </p:cNvPicPr>
          <p:nvPr/>
        </p:nvPicPr>
        <p:blipFill>
          <a:blip r:embed="rId2"/>
          <a:stretch>
            <a:fillRect/>
          </a:stretch>
        </p:blipFill>
        <p:spPr>
          <a:xfrm>
            <a:off x="0" y="6684"/>
            <a:ext cx="12192000" cy="6844632"/>
          </a:xfrm>
          <a:prstGeom prst="rect">
            <a:avLst/>
          </a:prstGeom>
        </p:spPr>
      </p:pic>
    </p:spTree>
    <p:extLst>
      <p:ext uri="{BB962C8B-B14F-4D97-AF65-F5344CB8AC3E}">
        <p14:creationId xmlns:p14="http://schemas.microsoft.com/office/powerpoint/2010/main" val="3182747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948E87-7D10-D622-BB16-4B8B8D9370C1}"/>
              </a:ext>
            </a:extLst>
          </p:cNvPr>
          <p:cNvPicPr>
            <a:picLocks noChangeAspect="1"/>
          </p:cNvPicPr>
          <p:nvPr/>
        </p:nvPicPr>
        <p:blipFill>
          <a:blip r:embed="rId2"/>
          <a:stretch>
            <a:fillRect/>
          </a:stretch>
        </p:blipFill>
        <p:spPr>
          <a:xfrm>
            <a:off x="0" y="13999"/>
            <a:ext cx="12192000" cy="6830001"/>
          </a:xfrm>
          <a:prstGeom prst="rect">
            <a:avLst/>
          </a:prstGeom>
        </p:spPr>
      </p:pic>
    </p:spTree>
    <p:extLst>
      <p:ext uri="{BB962C8B-B14F-4D97-AF65-F5344CB8AC3E}">
        <p14:creationId xmlns:p14="http://schemas.microsoft.com/office/powerpoint/2010/main" val="3647241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85A9DC-2EB0-2CBC-5F33-17BBA80CD23F}"/>
              </a:ext>
            </a:extLst>
          </p:cNvPr>
          <p:cNvPicPr>
            <a:picLocks noChangeAspect="1"/>
          </p:cNvPicPr>
          <p:nvPr/>
        </p:nvPicPr>
        <p:blipFill>
          <a:blip r:embed="rId2"/>
          <a:stretch>
            <a:fillRect/>
          </a:stretch>
        </p:blipFill>
        <p:spPr>
          <a:xfrm>
            <a:off x="0" y="16621"/>
            <a:ext cx="12192000" cy="6824757"/>
          </a:xfrm>
          <a:prstGeom prst="rect">
            <a:avLst/>
          </a:prstGeom>
        </p:spPr>
      </p:pic>
    </p:spTree>
    <p:extLst>
      <p:ext uri="{BB962C8B-B14F-4D97-AF65-F5344CB8AC3E}">
        <p14:creationId xmlns:p14="http://schemas.microsoft.com/office/powerpoint/2010/main" val="3856726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947BB2-763B-C6BE-6F99-18FA9EDD3206}"/>
              </a:ext>
            </a:extLst>
          </p:cNvPr>
          <p:cNvPicPr>
            <a:picLocks noChangeAspect="1"/>
          </p:cNvPicPr>
          <p:nvPr/>
        </p:nvPicPr>
        <p:blipFill>
          <a:blip r:embed="rId2"/>
          <a:stretch>
            <a:fillRect/>
          </a:stretch>
        </p:blipFill>
        <p:spPr>
          <a:xfrm>
            <a:off x="0" y="20484"/>
            <a:ext cx="12192000" cy="6817032"/>
          </a:xfrm>
          <a:prstGeom prst="rect">
            <a:avLst/>
          </a:prstGeom>
        </p:spPr>
      </p:pic>
    </p:spTree>
    <p:extLst>
      <p:ext uri="{BB962C8B-B14F-4D97-AF65-F5344CB8AC3E}">
        <p14:creationId xmlns:p14="http://schemas.microsoft.com/office/powerpoint/2010/main" val="1352735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of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Tree>
    <p:extLst>
      <p:ext uri="{BB962C8B-B14F-4D97-AF65-F5344CB8AC3E}">
        <p14:creationId xmlns:p14="http://schemas.microsoft.com/office/powerpoint/2010/main" val="3156870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grpSp>
        <p:nvGrpSpPr>
          <p:cNvPr id="18" name="Group 17">
            <a:extLst>
              <a:ext uri="{FF2B5EF4-FFF2-40B4-BE49-F238E27FC236}">
                <a16:creationId xmlns:a16="http://schemas.microsoft.com/office/drawing/2014/main" id="{74C1EFDB-6F37-D8F8-209F-BD8FE6D41674}"/>
              </a:ext>
            </a:extLst>
          </p:cNvPr>
          <p:cNvGrpSpPr/>
          <p:nvPr/>
        </p:nvGrpSpPr>
        <p:grpSpPr>
          <a:xfrm>
            <a:off x="7454756" y="1449986"/>
            <a:ext cx="4537339" cy="4997888"/>
            <a:chOff x="1149962" y="1860112"/>
            <a:chExt cx="4537339" cy="4997888"/>
          </a:xfrm>
        </p:grpSpPr>
        <p:pic>
          <p:nvPicPr>
            <p:cNvPr id="19" name="Picture 18" descr="Your Computer Monitor Could be Part of Antitrust Scheme">
              <a:extLst>
                <a:ext uri="{FF2B5EF4-FFF2-40B4-BE49-F238E27FC236}">
                  <a16:creationId xmlns:a16="http://schemas.microsoft.com/office/drawing/2014/main" id="{2AAA03F0-96D9-B66C-3AA6-B99DF9DC9B2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20" name="Picture 19">
              <a:extLst>
                <a:ext uri="{FF2B5EF4-FFF2-40B4-BE49-F238E27FC236}">
                  <a16:creationId xmlns:a16="http://schemas.microsoft.com/office/drawing/2014/main" id="{49E27EC9-C1A1-60DC-2876-D845DC337B05}"/>
                </a:ext>
              </a:extLst>
            </p:cNvPr>
            <p:cNvPicPr>
              <a:picLocks noChangeAspect="1"/>
            </p:cNvPicPr>
            <p:nvPr/>
          </p:nvPicPr>
          <p:blipFill>
            <a:blip r:embed="rId4"/>
            <a:stretch>
              <a:fillRect/>
            </a:stretch>
          </p:blipFill>
          <p:spPr>
            <a:xfrm>
              <a:off x="2942381" y="2835791"/>
              <a:ext cx="952500" cy="952500"/>
            </a:xfrm>
            <a:prstGeom prst="rect">
              <a:avLst/>
            </a:prstGeom>
          </p:spPr>
        </p:pic>
        <p:sp>
          <p:nvSpPr>
            <p:cNvPr id="21" name="Google Shape;247;p37">
              <a:extLst>
                <a:ext uri="{FF2B5EF4-FFF2-40B4-BE49-F238E27FC236}">
                  <a16:creationId xmlns:a16="http://schemas.microsoft.com/office/drawing/2014/main" id="{E90F00C9-22C5-39B3-0142-25E6E3AFBEC0}"/>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22" name="Group 21">
            <a:extLst>
              <a:ext uri="{FF2B5EF4-FFF2-40B4-BE49-F238E27FC236}">
                <a16:creationId xmlns:a16="http://schemas.microsoft.com/office/drawing/2014/main" id="{D175B936-15D7-B133-7C32-6561293D02EB}"/>
              </a:ext>
            </a:extLst>
          </p:cNvPr>
          <p:cNvGrpSpPr/>
          <p:nvPr/>
        </p:nvGrpSpPr>
        <p:grpSpPr>
          <a:xfrm>
            <a:off x="344452" y="1984728"/>
            <a:ext cx="3717910" cy="4451355"/>
            <a:chOff x="6790660" y="2351356"/>
            <a:chExt cx="3717910" cy="4451355"/>
          </a:xfrm>
        </p:grpSpPr>
        <p:sp>
          <p:nvSpPr>
            <p:cNvPr id="23" name="Cloud 22">
              <a:extLst>
                <a:ext uri="{FF2B5EF4-FFF2-40B4-BE49-F238E27FC236}">
                  <a16:creationId xmlns:a16="http://schemas.microsoft.com/office/drawing/2014/main" id="{0ADFF9DA-316C-6A07-7E73-CC9CB9ACB9D9}"/>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856FC039-AE69-15A0-DA04-B33EC414344E}"/>
                </a:ext>
              </a:extLst>
            </p:cNvPr>
            <p:cNvPicPr>
              <a:picLocks noChangeAspect="1"/>
            </p:cNvPicPr>
            <p:nvPr/>
          </p:nvPicPr>
          <p:blipFill>
            <a:blip r:embed="rId4"/>
            <a:stretch>
              <a:fillRect/>
            </a:stretch>
          </p:blipFill>
          <p:spPr>
            <a:xfrm>
              <a:off x="8030385" y="3085364"/>
              <a:ext cx="952500" cy="952500"/>
            </a:xfrm>
            <a:prstGeom prst="rect">
              <a:avLst/>
            </a:prstGeom>
          </p:spPr>
        </p:pic>
        <p:sp>
          <p:nvSpPr>
            <p:cNvPr id="25" name="Google Shape;247;p37">
              <a:extLst>
                <a:ext uri="{FF2B5EF4-FFF2-40B4-BE49-F238E27FC236}">
                  <a16:creationId xmlns:a16="http://schemas.microsoft.com/office/drawing/2014/main" id="{841F143D-A624-C782-1650-73685BFF2FAD}"/>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26" name="TextBox 25">
            <a:extLst>
              <a:ext uri="{FF2B5EF4-FFF2-40B4-BE49-F238E27FC236}">
                <a16:creationId xmlns:a16="http://schemas.microsoft.com/office/drawing/2014/main" id="{1346551C-EB3B-FEC4-56DF-D60523088EF4}"/>
              </a:ext>
            </a:extLst>
          </p:cNvPr>
          <p:cNvSpPr txBox="1"/>
          <p:nvPr/>
        </p:nvSpPr>
        <p:spPr>
          <a:xfrm>
            <a:off x="0" y="6144017"/>
            <a:ext cx="12192000" cy="830997"/>
          </a:xfrm>
          <a:prstGeom prst="rect">
            <a:avLst/>
          </a:prstGeom>
          <a:noFill/>
        </p:spPr>
        <p:txBody>
          <a:bodyPr wrap="square" rtlCol="0">
            <a:spAutoFit/>
          </a:bodyPr>
          <a:lstStyle/>
          <a:p>
            <a:pPr algn="ctr"/>
            <a:r>
              <a:rPr lang="en-US" sz="2400" b="1" dirty="0"/>
              <a:t>Note: Use RStudio Cloud only for this course. Do not upload protected health information to the cloud!</a:t>
            </a:r>
          </a:p>
        </p:txBody>
      </p:sp>
      <p:pic>
        <p:nvPicPr>
          <p:cNvPr id="27" name="Picture 26">
            <a:extLst>
              <a:ext uri="{FF2B5EF4-FFF2-40B4-BE49-F238E27FC236}">
                <a16:creationId xmlns:a16="http://schemas.microsoft.com/office/drawing/2014/main" id="{7E7B44C4-A647-2094-55C0-9BF11F5E2BE4}"/>
              </a:ext>
            </a:extLst>
          </p:cNvPr>
          <p:cNvPicPr>
            <a:picLocks noChangeAspect="1"/>
          </p:cNvPicPr>
          <p:nvPr/>
        </p:nvPicPr>
        <p:blipFill>
          <a:blip r:embed="rId5"/>
          <a:stretch>
            <a:fillRect/>
          </a:stretch>
        </p:blipFill>
        <p:spPr>
          <a:xfrm>
            <a:off x="4940754" y="1860047"/>
            <a:ext cx="2514002" cy="2559299"/>
          </a:xfrm>
          <a:prstGeom prst="rect">
            <a:avLst/>
          </a:prstGeom>
        </p:spPr>
      </p:pic>
      <p:sp>
        <p:nvSpPr>
          <p:cNvPr id="28" name="Google Shape;247;p37">
            <a:extLst>
              <a:ext uri="{FF2B5EF4-FFF2-40B4-BE49-F238E27FC236}">
                <a16:creationId xmlns:a16="http://schemas.microsoft.com/office/drawing/2014/main" id="{D4C08973-A581-BD7F-DD63-04DF69932303}"/>
              </a:ext>
            </a:extLst>
          </p:cNvPr>
          <p:cNvSpPr txBox="1"/>
          <p:nvPr/>
        </p:nvSpPr>
        <p:spPr>
          <a:xfrm>
            <a:off x="4134175" y="4564753"/>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Server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(DLMP Server)</a:t>
            </a:r>
          </a:p>
        </p:txBody>
      </p:sp>
    </p:spTree>
    <p:extLst>
      <p:ext uri="{BB962C8B-B14F-4D97-AF65-F5344CB8AC3E}">
        <p14:creationId xmlns:p14="http://schemas.microsoft.com/office/powerpoint/2010/main" val="133454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p:txBody>
          <a:bodyPr>
            <a:noAutofit/>
          </a:bodyPr>
          <a:lstStyle/>
          <a:p>
            <a:pPr marL="0" indent="0">
              <a:buNone/>
            </a:pPr>
            <a:r>
              <a:rPr lang="en-US" sz="4000" dirty="0"/>
              <a:t>Navigate to: </a:t>
            </a:r>
            <a:r>
              <a:rPr lang="en-US" sz="4000" dirty="0">
                <a:hlinkClick r:id="rId3"/>
              </a:rPr>
              <a:t>https://bit.ly/dlmp-core-r</a:t>
            </a:r>
            <a:r>
              <a:rPr lang="en-US" sz="4000" dirty="0"/>
              <a:t>  </a:t>
            </a:r>
          </a:p>
          <a:p>
            <a:pPr marL="0" indent="0">
              <a:buNone/>
            </a:pPr>
            <a:r>
              <a:rPr lang="en-US" sz="4000" dirty="0"/>
              <a:t>Enter your log in credentials</a:t>
            </a:r>
          </a:p>
          <a:p>
            <a:pPr marL="0" indent="0">
              <a:buNone/>
            </a:pPr>
            <a:r>
              <a:rPr lang="en-US" sz="4000" dirty="0"/>
              <a:t>Join Space</a:t>
            </a:r>
          </a:p>
          <a:p>
            <a:pPr marL="0" indent="0">
              <a:buNone/>
            </a:pPr>
            <a:r>
              <a:rPr lang="en-US" sz="4000" dirty="0"/>
              <a:t>Make a copy of the Core Exercises for yourself </a:t>
            </a:r>
          </a:p>
          <a:p>
            <a:pPr marL="0" indent="0">
              <a:buNone/>
            </a:pPr>
            <a:endParaRPr lang="en-US" sz="4000" dirty="0"/>
          </a:p>
          <a:p>
            <a:pPr marL="0" indent="0">
              <a:buNone/>
            </a:pPr>
            <a:endParaRPr lang="en-US" sz="4000" dirty="0"/>
          </a:p>
        </p:txBody>
      </p:sp>
    </p:spTree>
    <p:extLst>
      <p:ext uri="{BB962C8B-B14F-4D97-AF65-F5344CB8AC3E}">
        <p14:creationId xmlns:p14="http://schemas.microsoft.com/office/powerpoint/2010/main" val="1553485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DB70F-3248-1C48-AECC-258CADC516D6}"/>
              </a:ext>
            </a:extLst>
          </p:cNvPr>
          <p:cNvPicPr>
            <a:picLocks noChangeAspect="1"/>
          </p:cNvPicPr>
          <p:nvPr/>
        </p:nvPicPr>
        <p:blipFill>
          <a:blip r:embed="rId3"/>
          <a:stretch>
            <a:fillRect/>
          </a:stretch>
        </p:blipFill>
        <p:spPr>
          <a:xfrm>
            <a:off x="0" y="350722"/>
            <a:ext cx="12192000" cy="6156556"/>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a:off x="4002252" y="13976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894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C180B7-7C08-8B40-A262-07656407F7DD}"/>
              </a:ext>
            </a:extLst>
          </p:cNvPr>
          <p:cNvPicPr>
            <a:picLocks noChangeAspect="1"/>
          </p:cNvPicPr>
          <p:nvPr/>
        </p:nvPicPr>
        <p:blipFill>
          <a:blip r:embed="rId2"/>
          <a:stretch>
            <a:fillRect/>
          </a:stretch>
        </p:blipFill>
        <p:spPr>
          <a:xfrm>
            <a:off x="0" y="231321"/>
            <a:ext cx="12192000" cy="6395357"/>
          </a:xfrm>
          <a:prstGeom prst="rect">
            <a:avLst/>
          </a:prstGeom>
        </p:spPr>
      </p:pic>
      <p:cxnSp>
        <p:nvCxnSpPr>
          <p:cNvPr id="4" name="Straight Arrow Connector 3">
            <a:extLst>
              <a:ext uri="{FF2B5EF4-FFF2-40B4-BE49-F238E27FC236}">
                <a16:creationId xmlns:a16="http://schemas.microsoft.com/office/drawing/2014/main" id="{B6332D0C-0F1E-9540-8F8E-9175EFEB7B84}"/>
              </a:ext>
            </a:extLst>
          </p:cNvPr>
          <p:cNvCxnSpPr>
            <a:cxnSpLocks/>
          </p:cNvCxnSpPr>
          <p:nvPr/>
        </p:nvCxnSpPr>
        <p:spPr>
          <a:xfrm rot="5400000" flipH="1">
            <a:off x="3115035" y="498361"/>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9FAFB0D-1589-5744-9521-163A9D91D7AE}"/>
              </a:ext>
            </a:extLst>
          </p:cNvPr>
          <p:cNvSpPr txBox="1"/>
          <p:nvPr/>
        </p:nvSpPr>
        <p:spPr>
          <a:xfrm>
            <a:off x="3714239" y="1088021"/>
            <a:ext cx="394854" cy="584775"/>
          </a:xfrm>
          <a:prstGeom prst="rect">
            <a:avLst/>
          </a:prstGeom>
          <a:noFill/>
        </p:spPr>
        <p:txBody>
          <a:bodyPr wrap="square" rtlCol="0">
            <a:spAutoFit/>
          </a:bodyPr>
          <a:lstStyle/>
          <a:p>
            <a:r>
              <a:rPr lang="en-US" sz="3200" dirty="0"/>
              <a:t>1</a:t>
            </a:r>
          </a:p>
        </p:txBody>
      </p:sp>
      <p:cxnSp>
        <p:nvCxnSpPr>
          <p:cNvPr id="6" name="Straight Arrow Connector 5">
            <a:extLst>
              <a:ext uri="{FF2B5EF4-FFF2-40B4-BE49-F238E27FC236}">
                <a16:creationId xmlns:a16="http://schemas.microsoft.com/office/drawing/2014/main" id="{4BE355C0-2380-4A41-A2DA-735970CA15DF}"/>
              </a:ext>
            </a:extLst>
          </p:cNvPr>
          <p:cNvCxnSpPr>
            <a:cxnSpLocks/>
          </p:cNvCxnSpPr>
          <p:nvPr/>
        </p:nvCxnSpPr>
        <p:spPr>
          <a:xfrm rot="5400000" flipH="1">
            <a:off x="1615844" y="2246402"/>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705DA85-C0BF-2240-9855-4C928AB49933}"/>
              </a:ext>
            </a:extLst>
          </p:cNvPr>
          <p:cNvSpPr txBox="1"/>
          <p:nvPr/>
        </p:nvSpPr>
        <p:spPr>
          <a:xfrm>
            <a:off x="2215048" y="2664573"/>
            <a:ext cx="394854" cy="584775"/>
          </a:xfrm>
          <a:prstGeom prst="rect">
            <a:avLst/>
          </a:prstGeom>
          <a:noFill/>
        </p:spPr>
        <p:txBody>
          <a:bodyPr wrap="square" rtlCol="0">
            <a:spAutoFit/>
          </a:bodyPr>
          <a:lstStyle/>
          <a:p>
            <a:r>
              <a:rPr lang="en-US" sz="3200" dirty="0"/>
              <a:t>2</a:t>
            </a:r>
          </a:p>
        </p:txBody>
      </p:sp>
    </p:spTree>
    <p:extLst>
      <p:ext uri="{BB962C8B-B14F-4D97-AF65-F5344CB8AC3E}">
        <p14:creationId xmlns:p14="http://schemas.microsoft.com/office/powerpoint/2010/main" val="40035671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27103</TotalTime>
  <Words>3235</Words>
  <Application>Microsoft Macintosh PowerPoint</Application>
  <PresentationFormat>Widescreen</PresentationFormat>
  <Paragraphs>341</Paragraphs>
  <Slides>46</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Calibri</vt:lpstr>
      <vt:lpstr>Tw Cen MT</vt:lpstr>
      <vt:lpstr>Tw Cen MT Condensed</vt:lpstr>
      <vt:lpstr>Wingdings</vt:lpstr>
      <vt:lpstr>Wingdings 3</vt:lpstr>
      <vt:lpstr>Integral</vt:lpstr>
      <vt:lpstr>Introduction to R and  Reproducible Reporting</vt:lpstr>
      <vt:lpstr>PowerPoint Presentation</vt:lpstr>
      <vt:lpstr>PowerPoint Presentation</vt:lpstr>
      <vt:lpstr>Getting Started with RStudio</vt:lpstr>
      <vt:lpstr>RStudio:  On the Web and In Your Home</vt:lpstr>
      <vt:lpstr>Your Turn #1 </vt:lpstr>
      <vt:lpstr>PowerPoint Presentation</vt:lpstr>
      <vt:lpstr>PowerPoint Presentation</vt:lpstr>
      <vt:lpstr>PowerPoint Presentation</vt:lpstr>
      <vt:lpstr>PowerPoint Presentation</vt:lpstr>
      <vt:lpstr>PowerPoint Presentation</vt:lpstr>
      <vt:lpstr>Your Turn #1 </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PowerPoint Presentation</vt:lpstr>
      <vt:lpstr>PowerPoint Presentation</vt:lpstr>
      <vt:lpstr>PowerPoint Presentation</vt:lpstr>
      <vt:lpstr>Your Turn #2</vt:lpstr>
      <vt:lpstr>Code chunks</vt:lpstr>
      <vt:lpstr>PowerPoint Presentation</vt:lpstr>
      <vt:lpstr>PowerPoint Presentation</vt:lpstr>
      <vt:lpstr>Your Turn #3</vt:lpstr>
      <vt:lpstr>PowerPoint Presentation</vt:lpstr>
      <vt:lpstr>What else?</vt:lpstr>
      <vt:lpstr>PowerPoint Presentation</vt:lpstr>
      <vt:lpstr>PowerPoint Presentation</vt:lpstr>
      <vt:lpstr>PowerPoint Presentation</vt:lpstr>
      <vt:lpstr>PowerPoint Presentation</vt:lpstr>
      <vt:lpstr>PowerPoint Presentation</vt:lpstr>
      <vt:lpstr>R Markdown: The Next Generation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671</cp:revision>
  <cp:lastPrinted>2019-02-19T22:36:37Z</cp:lastPrinted>
  <dcterms:created xsi:type="dcterms:W3CDTF">2018-02-01T22:00:01Z</dcterms:created>
  <dcterms:modified xsi:type="dcterms:W3CDTF">2022-07-05T07:18:12Z</dcterms:modified>
</cp:coreProperties>
</file>